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68" r:id="rId21"/>
    <p:sldId id="269" r:id="rId22"/>
    <p:sldId id="298" r:id="rId23"/>
    <p:sldId id="270" r:id="rId24"/>
    <p:sldId id="295" r:id="rId25"/>
    <p:sldId id="296" r:id="rId26"/>
    <p:sldId id="300" r:id="rId27"/>
    <p:sldId id="301" r:id="rId28"/>
    <p:sldId id="302" r:id="rId29"/>
    <p:sldId id="303" r:id="rId30"/>
    <p:sldId id="304" r:id="rId31"/>
    <p:sldId id="305" r:id="rId32"/>
    <p:sldId id="306" r:id="rId33"/>
    <p:sldId id="271" r:id="rId34"/>
    <p:sldId id="272" r:id="rId35"/>
    <p:sldId id="273" r:id="rId36"/>
    <p:sldId id="274" r:id="rId37"/>
    <p:sldId id="297" r:id="rId38"/>
    <p:sldId id="311" r:id="rId39"/>
    <p:sldId id="299" r:id="rId40"/>
    <p:sldId id="275" r:id="rId41"/>
    <p:sldId id="276" r:id="rId42"/>
    <p:sldId id="277" r:id="rId43"/>
    <p:sldId id="278" r:id="rId44"/>
    <p:sldId id="309" r:id="rId45"/>
    <p:sldId id="314" r:id="rId46"/>
    <p:sldId id="279" r:id="rId47"/>
    <p:sldId id="280" r:id="rId48"/>
    <p:sldId id="307" r:id="rId49"/>
    <p:sldId id="308" r:id="rId50"/>
    <p:sldId id="312" r:id="rId51"/>
    <p:sldId id="315" r:id="rId52"/>
    <p:sldId id="310" r:id="rId53"/>
    <p:sldId id="313" r:id="rId54"/>
    <p:sldId id="283" r:id="rId55"/>
    <p:sldId id="281" r:id="rId56"/>
    <p:sldId id="282" r:id="rId57"/>
    <p:sldId id="284" r:id="rId58"/>
    <p:sldId id="285" r:id="rId59"/>
    <p:sldId id="286" r:id="rId6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2" roundtripDataSignature="AMtx7mj8ltnoJGPRB0SHvnyUSoxM0QQS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9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9032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66596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5872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5854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2909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4943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11684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1264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83083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66525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68744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8688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62153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57911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1427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13546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5571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02907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05750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74359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7408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39521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54209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265792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7713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32288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212961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324747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264225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3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33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33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3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3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3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3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3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33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33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3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33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33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3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3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33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3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33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3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3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33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3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3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33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3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33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3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33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3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33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3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3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33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33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3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33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33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3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33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3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33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3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3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33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3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33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3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3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33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33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3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3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33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3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33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33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33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3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3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2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68" name="Google Shape;168;p42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4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4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4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4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4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44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4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4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44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44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5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5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4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4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6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46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46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46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46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4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7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7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47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08" name="Google Shape;208;p47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47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47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1" name="Google Shape;211;p47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47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47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4" name="Google Shape;214;p47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4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8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4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9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4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4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4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17" name="Google Shape;117;p34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3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3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6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6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7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37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8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8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3" name="Google Shape;143;p38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38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5" name="Google Shape;145;p38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3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1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4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2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3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3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3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3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3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3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3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3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3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3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3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3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3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3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3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3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3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3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3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3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3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3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3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3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3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3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3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3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3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3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3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3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3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3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3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bootstrap@4.1.1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235" name="Google Shape;235;p1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236" name="Google Shape;236;p1"/>
            <p:cNvPicPr preferRelativeResize="0"/>
            <p:nvPr/>
          </p:nvPicPr>
          <p:blipFill rotWithShape="1">
            <a:blip r:embed="rId4">
              <a:alphaModFix amt="30000"/>
            </a:blip>
            <a:srcRect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7" name="Google Shape;237;p1"/>
          <p:cNvSpPr/>
          <p:nvPr/>
        </p:nvSpPr>
        <p:spPr>
          <a:xfrm>
            <a:off x="1143000" y="4275668"/>
            <a:ext cx="9947274" cy="936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WWW.GROUNDGURUS.COM</a:t>
            </a:r>
            <a:endParaRPr/>
          </a:p>
        </p:txBody>
      </p:sp>
      <p:grpSp>
        <p:nvGrpSpPr>
          <p:cNvPr id="238" name="Google Shape;238;p1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239" name="Google Shape;239;p1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l" t="t" r="r" b="b"/>
              <a:pathLst>
                <a:path w="233" h="1141" extrusionOk="0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43" name="Google Shape;243;p1"/>
            <p:cNvSpPr/>
            <p:nvPr/>
          </p:nvSpPr>
          <p:spPr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l" t="t" r="r" b="b"/>
              <a:pathLst>
                <a:path w="233" h="901" extrusionOk="0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45" name="Google Shape;245;p1"/>
            <p:cNvSpPr/>
            <p:nvPr/>
          </p:nvSpPr>
          <p:spPr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46" name="Google Shape;246;p1"/>
            <p:cNvSpPr/>
            <p:nvPr/>
          </p:nvSpPr>
          <p:spPr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l" t="t" r="r" b="b"/>
              <a:pathLst>
                <a:path w="266" h="332" extrusionOk="0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49" name="Google Shape;249;p1"/>
            <p:cNvSpPr/>
            <p:nvPr/>
          </p:nvSpPr>
          <p:spPr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0" name="Google Shape;250;p1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 w="952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251" name="Google Shape;251;p1"/>
            <p:cNvSpPr/>
            <p:nvPr/>
          </p:nvSpPr>
          <p:spPr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l" t="t" r="r" b="b"/>
              <a:pathLst>
                <a:path w="78" h="80" extrusionOk="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52" name="Google Shape;252;p1"/>
            <p:cNvSpPr/>
            <p:nvPr/>
          </p:nvSpPr>
          <p:spPr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l" t="t" r="r" b="b"/>
              <a:pathLst>
                <a:path w="93" h="303" extrusionOk="0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53" name="Google Shape;253;p1"/>
            <p:cNvSpPr/>
            <p:nvPr/>
          </p:nvSpPr>
          <p:spPr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54" name="Google Shape;254;p1"/>
            <p:cNvSpPr/>
            <p:nvPr/>
          </p:nvSpPr>
          <p:spPr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l" t="t" r="r" b="b"/>
              <a:pathLst>
                <a:path w="24" h="23" extrusionOk="0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l" t="t" r="r" b="b"/>
              <a:pathLst>
                <a:path w="233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57" name="Google Shape;257;p1"/>
            <p:cNvSpPr/>
            <p:nvPr/>
          </p:nvSpPr>
          <p:spPr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l" t="t" r="r" b="b"/>
              <a:pathLst>
                <a:path w="54" h="766" extrusionOk="0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59" name="Google Shape;259;p1"/>
            <p:cNvSpPr/>
            <p:nvPr/>
          </p:nvSpPr>
          <p:spPr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l" t="t" r="r" b="b"/>
              <a:pathLst>
                <a:path w="236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61" name="Google Shape;261;p1"/>
            <p:cNvSpPr/>
            <p:nvPr/>
          </p:nvSpPr>
          <p:spPr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62" name="Google Shape;262;p1"/>
            <p:cNvSpPr/>
            <p:nvPr/>
          </p:nvSpPr>
          <p:spPr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l" t="t" r="r" b="b"/>
              <a:pathLst>
                <a:path w="263" h="326" extrusionOk="0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65" name="Google Shape;265;p1"/>
            <p:cNvSpPr/>
            <p:nvPr/>
          </p:nvSpPr>
          <p:spPr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697C9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6" name="Google Shape;266;p1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t="20409" b="20409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pic>
      <p:grpSp>
        <p:nvGrpSpPr>
          <p:cNvPr id="267" name="Google Shape;267;p1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268" name="Google Shape;268;p1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69" name="Google Shape;269;p1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72" name="Google Shape;272;p1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74" name="Google Shape;274;p1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76" name="Google Shape;276;p1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gradFill>
              <a:gsLst>
                <a:gs pos="0">
                  <a:srgbClr val="7C96A3">
                    <a:alpha val="80000"/>
                  </a:srgbClr>
                </a:gs>
                <a:gs pos="100000">
                  <a:srgbClr val="697C98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0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Tools</a:t>
            </a:r>
            <a:endParaRPr dirty="0"/>
          </a:p>
        </p:txBody>
      </p:sp>
      <p:sp>
        <p:nvSpPr>
          <p:cNvPr id="585" name="Google Shape;585;p10"/>
          <p:cNvSpPr txBox="1">
            <a:spLocks noGrp="1"/>
          </p:cNvSpPr>
          <p:nvPr>
            <p:ph type="body" idx="1"/>
          </p:nvPr>
        </p:nvSpPr>
        <p:spPr>
          <a:xfrm>
            <a:off x="1141413" y="1483743"/>
            <a:ext cx="5934508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en-US" sz="3200" dirty="0"/>
              <a:t>Development Tools</a:t>
            </a:r>
            <a:endParaRPr sz="3200" dirty="0"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3200" dirty="0"/>
              <a:t>Visual Studio Code</a:t>
            </a:r>
          </a:p>
          <a:p>
            <a:pPr marL="800100" lvl="1" indent="-342900">
              <a:spcBef>
                <a:spcPts val="1000"/>
              </a:spcBef>
              <a:buSzPts val="3000"/>
              <a:buFont typeface="Twentieth Century"/>
              <a:buChar char="-"/>
            </a:pPr>
            <a:r>
              <a:rPr lang="en-US" sz="3000" dirty="0"/>
              <a:t>ReactJS Code Snippets (</a:t>
            </a:r>
            <a:r>
              <a:rPr lang="en-US" sz="3000" dirty="0" err="1"/>
              <a:t>charalampos</a:t>
            </a:r>
            <a:r>
              <a:rPr lang="en-US" sz="3000" dirty="0"/>
              <a:t> </a:t>
            </a:r>
            <a:r>
              <a:rPr lang="en-US" sz="3000" dirty="0" err="1"/>
              <a:t>karypidis</a:t>
            </a:r>
            <a:r>
              <a:rPr lang="en-US" sz="3000" dirty="0"/>
              <a:t>)</a:t>
            </a:r>
            <a:endParaRPr sz="3000" dirty="0"/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3200" dirty="0"/>
              <a:t>Node.js</a:t>
            </a:r>
            <a:endParaRPr sz="3200"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en-US" sz="3200" dirty="0"/>
              <a:t>Database</a:t>
            </a:r>
            <a:endParaRPr sz="3200" dirty="0"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3200" dirty="0"/>
              <a:t>Firebase (Needs google account)</a:t>
            </a:r>
            <a:endParaRPr sz="3200" dirty="0"/>
          </a:p>
          <a:p>
            <a:pPr marL="45720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750"/>
              <a:buNone/>
            </a:pPr>
            <a:endParaRPr sz="3200" dirty="0"/>
          </a:p>
          <a:p>
            <a:pPr marL="285750" lvl="0" indent="-95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endParaRPr sz="3200" dirty="0"/>
          </a:p>
        </p:txBody>
      </p:sp>
      <p:pic>
        <p:nvPicPr>
          <p:cNvPr id="586" name="Google Shape;58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sz="4400" dirty="0"/>
              <a:t>PREREQUISITES :</a:t>
            </a:r>
            <a:endParaRPr sz="4400"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141413" y="1483743"/>
            <a:ext cx="5326294" cy="2408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3600" dirty="0"/>
              <a:t>HTML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3600" dirty="0"/>
              <a:t>CSS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3600" dirty="0"/>
              <a:t>JavaScript</a:t>
            </a:r>
            <a:endParaRPr sz="3600"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3600" dirty="0"/>
              <a:t>ES6</a:t>
            </a:r>
            <a:endParaRPr sz="3600" dirty="0"/>
          </a:p>
          <a:p>
            <a:pPr marL="742950" lvl="1" indent="-13731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36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3600" dirty="0"/>
          </a:p>
        </p:txBody>
      </p:sp>
      <p:pic>
        <p:nvPicPr>
          <p:cNvPr id="593" name="Google Shape;593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(ECMAScript 6)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141413" y="1483743"/>
            <a:ext cx="5934508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400" dirty="0"/>
              <a:t>React uses the following ES6 features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Classes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arrow functions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Variables (let, const, var)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Array Methods like .map()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Modules</a:t>
            </a:r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Ternary Operators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/>
              <a:t>Spread operators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Char char="-"/>
            </a:pPr>
            <a:r>
              <a:rPr lang="en-US" sz="2200" dirty="0" err="1"/>
              <a:t>Destructuring</a:t>
            </a:r>
            <a:endParaRPr sz="2200" dirty="0"/>
          </a:p>
          <a:p>
            <a:pPr marL="742950" lvl="1" indent="-13731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22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42354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Classes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141412" y="1483743"/>
            <a:ext cx="10455855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400" dirty="0"/>
              <a:t>ES6 introduced classes.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/>
              <a:t>A class is a type of function, but instead of using the keyword function to initiate it, we use the keyword class, and the properties are assigned inside a constructor() method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endParaRPr lang="en-US" sz="2200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>
                <a:solidFill>
                  <a:srgbClr val="FFFF00"/>
                </a:solidFill>
              </a:rPr>
              <a:t>class Customer {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>
                <a:solidFill>
                  <a:srgbClr val="FFFF00"/>
                </a:solidFill>
              </a:rPr>
              <a:t>  constructor(name) {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>
                <a:solidFill>
                  <a:srgbClr val="FFFF00"/>
                </a:solidFill>
              </a:rPr>
              <a:t>    </a:t>
            </a:r>
            <a:r>
              <a:rPr lang="en-US" sz="2200" dirty="0" err="1">
                <a:solidFill>
                  <a:srgbClr val="FFFF00"/>
                </a:solidFill>
              </a:rPr>
              <a:t>this.brand</a:t>
            </a:r>
            <a:r>
              <a:rPr lang="en-US" sz="2200" dirty="0">
                <a:solidFill>
                  <a:srgbClr val="FFFF00"/>
                </a:solidFill>
              </a:rPr>
              <a:t> = name;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>
                <a:solidFill>
                  <a:srgbClr val="FFFF00"/>
                </a:solidFill>
              </a:rPr>
              <a:t>  }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2200" dirty="0">
                <a:solidFill>
                  <a:srgbClr val="FFFF00"/>
                </a:solidFill>
              </a:rPr>
              <a:t>}</a:t>
            </a:r>
            <a:endParaRPr sz="2200" dirty="0">
              <a:solidFill>
                <a:srgbClr val="FFFF00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58378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Arrow Functions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483743"/>
            <a:ext cx="10455855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/>
              <a:t>Arrow functions allow us to write shorter function syntax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/>
              <a:t>Before 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hello = function()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  return "Hello World!";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/>
              <a:t>With Arrow Function 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hello = () =&gt;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  return "Hello World!";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09655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Variables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483743"/>
            <a:ext cx="10455855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/>
              <a:t>there are three ways of defining your variables: var, let, and const.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var x = 5.6;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let x = 5.6;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const x = 5.6;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86819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Array Methods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483743"/>
            <a:ext cx="10455855" cy="4307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chemeClr val="bg1"/>
                </a:solidFill>
              </a:rPr>
              <a:t>One of the most useful in React is the .map() array method.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const </a:t>
            </a:r>
            <a:r>
              <a:rPr lang="en-US" sz="2400" dirty="0" err="1">
                <a:solidFill>
                  <a:srgbClr val="FFFF00"/>
                </a:solidFill>
              </a:rPr>
              <a:t>myArray</a:t>
            </a:r>
            <a:r>
              <a:rPr lang="en-US" sz="2400" dirty="0">
                <a:solidFill>
                  <a:srgbClr val="FFFF00"/>
                </a:solidFill>
              </a:rPr>
              <a:t> = ['apple', 'banana', 'orange'];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400" dirty="0">
                <a:solidFill>
                  <a:srgbClr val="FFFF00"/>
                </a:solidFill>
              </a:rPr>
              <a:t>const </a:t>
            </a:r>
            <a:r>
              <a:rPr lang="en-US" sz="2400" dirty="0" err="1">
                <a:solidFill>
                  <a:srgbClr val="FFFF00"/>
                </a:solidFill>
              </a:rPr>
              <a:t>myList</a:t>
            </a:r>
            <a:r>
              <a:rPr lang="en-US" sz="2400" dirty="0">
                <a:solidFill>
                  <a:srgbClr val="FFFF00"/>
                </a:solidFill>
              </a:rPr>
              <a:t> = </a:t>
            </a:r>
            <a:r>
              <a:rPr lang="en-US" sz="2400" dirty="0" err="1">
                <a:solidFill>
                  <a:srgbClr val="FFFF00"/>
                </a:solidFill>
              </a:rPr>
              <a:t>myArray.map</a:t>
            </a:r>
            <a:r>
              <a:rPr lang="en-US" sz="2400" dirty="0">
                <a:solidFill>
                  <a:srgbClr val="FFFF00"/>
                </a:solidFill>
              </a:rPr>
              <a:t>((item) =&gt; &lt;p&gt;{item}&lt;/p&gt;)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7019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</a:t>
            </a:r>
            <a:r>
              <a:rPr lang="en-US" dirty="0" err="1"/>
              <a:t>Destructuring</a:t>
            </a:r>
            <a:r>
              <a:rPr lang="en-US" dirty="0"/>
              <a:t> Arrays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Here is the old way of assigning array items to a variable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Before : 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vehicles = ['mustang', 'f-150', 'expedition'];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// old way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car = vehicles[0];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truck = vehicles[1];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</a:t>
            </a:r>
            <a:r>
              <a:rPr lang="en-US" sz="1800" dirty="0" err="1"/>
              <a:t>suv</a:t>
            </a:r>
            <a:r>
              <a:rPr lang="en-US" sz="1800" dirty="0"/>
              <a:t> = vehicles[2];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With </a:t>
            </a:r>
            <a:r>
              <a:rPr lang="en-US" sz="1800" dirty="0" err="1"/>
              <a:t>destructuring</a:t>
            </a:r>
            <a:r>
              <a:rPr lang="en-US" sz="1800" dirty="0"/>
              <a:t> 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vehicles = ['mustang', 'f-150', 'expedition'];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[car, truck, </a:t>
            </a:r>
            <a:r>
              <a:rPr lang="en-US" sz="1800" dirty="0" err="1"/>
              <a:t>suv</a:t>
            </a:r>
            <a:r>
              <a:rPr lang="en-US" sz="1800" dirty="0"/>
              <a:t>] = vehicles;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4601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Modules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JavaScript modules allow you to break up your code into separate files.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ES Modules rely on the import and export statements.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In-line individually: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export const name = "Jesse"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export const age = 40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All at once at the bottom: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const name = "Jesse"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const age = 40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export { name, age 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57599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ES6 Ternary Operator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 ternary operator is a simplified conditional operator like if / else.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Before: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if (authenticated)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  </a:t>
            </a:r>
            <a:r>
              <a:rPr lang="en-US" sz="1800" dirty="0" err="1"/>
              <a:t>renderApp</a:t>
            </a:r>
            <a:r>
              <a:rPr lang="en-US" sz="1800" dirty="0"/>
              <a:t>();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} else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  </a:t>
            </a:r>
            <a:r>
              <a:rPr lang="en-US" sz="1800" dirty="0" err="1"/>
              <a:t>renderLogin</a:t>
            </a:r>
            <a:r>
              <a:rPr lang="en-US" sz="1800" dirty="0"/>
              <a:t>();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With Ternary: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authenticated ? </a:t>
            </a:r>
            <a:r>
              <a:rPr lang="en-US" sz="1800" dirty="0" err="1"/>
              <a:t>renderApp</a:t>
            </a:r>
            <a:r>
              <a:rPr lang="en-US" sz="1800" dirty="0"/>
              <a:t>() : </a:t>
            </a:r>
            <a:r>
              <a:rPr lang="en-US" sz="1800" dirty="0" err="1"/>
              <a:t>renderLogin</a:t>
            </a:r>
            <a:r>
              <a:rPr lang="en-US" sz="1800" dirty="0"/>
              <a:t>();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1152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84" name="Google Shape;284;p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85" name="Google Shape;285;p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9" name="Google Shape;289;p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1" name="Google Shape;291;p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2" name="Google Shape;292;p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5" name="Google Shape;295;p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6" name="Google Shape;296;p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97" name="Google Shape;297;p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8" name="Google Shape;298;p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9" name="Google Shape;299;p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0" name="Google Shape;300;p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3" name="Google Shape;303;p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5" name="Google Shape;305;p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7" name="Google Shape;307;p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8" name="Google Shape;308;p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1" name="Google Shape;311;p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" name="Google Shape;312;p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13" name="Google Shape;313;p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4" name="Google Shape;314;p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7" name="Google Shape;317;p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9" name="Google Shape;319;p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1" name="Google Shape;321;p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3" name="Google Shape;323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24" name="Google Shape;324;p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25" name="Google Shape;32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4836" y="643467"/>
            <a:ext cx="10662327" cy="557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3"/>
          <p:cNvSpPr txBox="1">
            <a:spLocks noGrp="1"/>
          </p:cNvSpPr>
          <p:nvPr>
            <p:ph type="title"/>
          </p:nvPr>
        </p:nvSpPr>
        <p:spPr>
          <a:xfrm>
            <a:off x="2668288" y="293934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/>
              <a:t>DEMO : MYFIRST APP</a:t>
            </a:r>
            <a:endParaRPr/>
          </a:p>
        </p:txBody>
      </p:sp>
      <p:pic>
        <p:nvPicPr>
          <p:cNvPr id="605" name="Google Shape;60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0" name="Google Shape;610;p14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1" name="Google Shape;611;p14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12" name="Google Shape;612;p14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613" name="Google Shape;613;p14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17" name="Google Shape;617;p1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19" name="Google Shape;619;p1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20" name="Google Shape;620;p1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23" name="Google Shape;623;p1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24" name="Google Shape;624;p1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25" name="Google Shape;625;p1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26" name="Google Shape;626;p1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27" name="Google Shape;627;p1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28" name="Google Shape;628;p1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4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31" name="Google Shape;631;p1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33" name="Google Shape;633;p1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35" name="Google Shape;635;p1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36" name="Google Shape;636;p1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39" name="Google Shape;639;p1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0" name="Google Shape;640;p14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641" name="Google Shape;641;p1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2" name="Google Shape;642;p1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5" name="Google Shape;645;p1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7" name="Google Shape;647;p1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49" name="Google Shape;649;p1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1" name="Google Shape;651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52" name="Google Shape;652;p14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53" name="Google Shape;65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33612" y="1452562"/>
            <a:ext cx="7724775" cy="39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NPM Install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npm</a:t>
            </a:r>
            <a:r>
              <a:rPr lang="en-US" sz="1800" dirty="0"/>
              <a:t> install firebase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npm</a:t>
            </a:r>
            <a:r>
              <a:rPr lang="en-US" sz="1800" dirty="0"/>
              <a:t> install react-router-</a:t>
            </a:r>
            <a:r>
              <a:rPr lang="en-US" sz="1800" dirty="0" err="1"/>
              <a:t>dom</a:t>
            </a: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npm</a:t>
            </a:r>
            <a:r>
              <a:rPr lang="en-US" sz="1800" dirty="0"/>
              <a:t> install </a:t>
            </a:r>
            <a:r>
              <a:rPr lang="en-US" sz="1800" dirty="0">
                <a:hlinkClick r:id="rId4"/>
              </a:rPr>
              <a:t>bootstrap@4.1.1</a:t>
            </a: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npm</a:t>
            </a:r>
            <a:r>
              <a:rPr lang="en-US" sz="1800" dirty="0"/>
              <a:t> install </a:t>
            </a:r>
            <a:r>
              <a:rPr lang="en-US" sz="1800" dirty="0" err="1"/>
              <a:t>react-scripts@latest</a:t>
            </a: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nb-NO" sz="1800" dirty="0"/>
              <a:t>npm install react@^17.0.0 react-dom@^17.0.0 –save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88789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Google Shape;658;p15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9" name="Google Shape;659;p15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60" name="Google Shape;660;p1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661" name="Google Shape;661;p1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65" name="Google Shape;665;p1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67" name="Google Shape;667;p1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68" name="Google Shape;668;p1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1" name="Google Shape;671;p1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72" name="Google Shape;672;p1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73" name="Google Shape;673;p1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4" name="Google Shape;674;p1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5" name="Google Shape;675;p1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6" name="Google Shape;676;p1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79" name="Google Shape;679;p1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1" name="Google Shape;681;p1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3" name="Google Shape;683;p1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4" name="Google Shape;684;p1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87" name="Google Shape;687;p1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8" name="Google Shape;688;p1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689" name="Google Shape;689;p1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0" name="Google Shape;690;p1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3" name="Google Shape;693;p1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5" name="Google Shape;695;p1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697" name="Google Shape;697;p1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9" name="Google Shape;699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00" name="Google Shape;700;p15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01" name="Google Shape;701;p15"/>
          <p:cNvSpPr txBox="1"/>
          <p:nvPr/>
        </p:nvSpPr>
        <p:spPr>
          <a:xfrm>
            <a:off x="916332" y="1434173"/>
            <a:ext cx="10520018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Package.json – contains the file dependencies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Package-lock.json – ensure consistent installation of dependencies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Node_modules – where all dependencies are installed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Manifest.json – progressive web apps (out of scope)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Index.html – the only html file for the whole application / single application concept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Index.js – starting point of the react application</a:t>
            </a:r>
            <a:endParaRPr/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Specify the root component which is the &lt;App /&gt; component</a:t>
            </a:r>
            <a:endParaRPr/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And the DOM element which will be controlled by React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App.js – responsible for the display in index.html</a:t>
            </a:r>
            <a:endParaRPr/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Represent the “View” which we see in the browser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None/>
            </a:pPr>
            <a:endParaRPr sz="26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85750" marR="0" lvl="0" indent="-152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02" name="Google Shape;702;p15"/>
          <p:cNvSpPr txBox="1"/>
          <p:nvPr/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77500" lnSpcReduction="2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FOLDER STRUCTURE / FILES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Render HTML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renders HTML to the web page by using a function called </a:t>
            </a:r>
            <a:r>
              <a:rPr lang="en-US" sz="1800" dirty="0" err="1"/>
              <a:t>ReactDOM.render</a:t>
            </a:r>
            <a:r>
              <a:rPr lang="en-US" sz="1800" dirty="0"/>
              <a:t>().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he purpose of the function is to display the specified HTML code inside the specified HTML element.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>
                <a:solidFill>
                  <a:srgbClr val="FFFF00"/>
                </a:solidFill>
              </a:rPr>
              <a:t>ReactDOM.render</a:t>
            </a:r>
            <a:r>
              <a:rPr lang="en-US" sz="1800" dirty="0">
                <a:solidFill>
                  <a:srgbClr val="FFFF00"/>
                </a:solidFill>
              </a:rPr>
              <a:t>(&lt;p&gt;Hello&lt;/p&gt;, </a:t>
            </a:r>
            <a:r>
              <a:rPr lang="en-US" sz="1800" dirty="0" err="1">
                <a:solidFill>
                  <a:srgbClr val="FFFF00"/>
                </a:solidFill>
              </a:rPr>
              <a:t>document.getElementById</a:t>
            </a:r>
            <a:r>
              <a:rPr lang="en-US" sz="1800" dirty="0">
                <a:solidFill>
                  <a:srgbClr val="FFFF00"/>
                </a:solidFill>
              </a:rPr>
              <a:t>('root’));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The result is displayed in the &lt;div id="root"&gt; element: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&lt;body&gt;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  &lt;div id="root"&gt;&lt;/div&gt;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&lt;/body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12981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JSX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11637883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JSX stands for JavaScript XML, allows us to write HTML in React.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JSX:</a:t>
            </a:r>
            <a:endParaRPr lang="en-US" sz="1800" dirty="0">
              <a:solidFill>
                <a:schemeClr val="bg1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const </a:t>
            </a:r>
            <a:r>
              <a:rPr lang="en-US" sz="1800" dirty="0" err="1">
                <a:solidFill>
                  <a:schemeClr val="bg1"/>
                </a:solidFill>
              </a:rPr>
              <a:t>myelement</a:t>
            </a:r>
            <a:r>
              <a:rPr lang="en-US" sz="1800" dirty="0">
                <a:solidFill>
                  <a:schemeClr val="bg1"/>
                </a:solidFill>
              </a:rPr>
              <a:t> = &lt;h1&gt;I Love JSX!&lt;/h1&gt;;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>
                <a:solidFill>
                  <a:schemeClr val="bg1"/>
                </a:solidFill>
              </a:rPr>
              <a:t>ReactDOM.render</a:t>
            </a:r>
            <a:r>
              <a:rPr lang="en-US" sz="1800" dirty="0">
                <a:solidFill>
                  <a:schemeClr val="bg1"/>
                </a:solidFill>
              </a:rPr>
              <a:t>(</a:t>
            </a:r>
            <a:r>
              <a:rPr lang="en-US" sz="1800" dirty="0" err="1">
                <a:solidFill>
                  <a:schemeClr val="bg1"/>
                </a:solidFill>
              </a:rPr>
              <a:t>myelement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document.getElementById</a:t>
            </a:r>
            <a:r>
              <a:rPr lang="en-US" sz="1800" dirty="0">
                <a:solidFill>
                  <a:schemeClr val="bg1"/>
                </a:solidFill>
              </a:rPr>
              <a:t>('root’));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Without JSX: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1"/>
                </a:solidFill>
              </a:rPr>
              <a:t>const </a:t>
            </a:r>
            <a:r>
              <a:rPr lang="en-US" sz="1800" dirty="0" err="1">
                <a:solidFill>
                  <a:schemeClr val="bg1"/>
                </a:solidFill>
              </a:rPr>
              <a:t>myelement</a:t>
            </a:r>
            <a:r>
              <a:rPr lang="en-US" sz="1800" dirty="0">
                <a:solidFill>
                  <a:schemeClr val="bg1"/>
                </a:solidFill>
              </a:rPr>
              <a:t> = </a:t>
            </a:r>
            <a:r>
              <a:rPr lang="en-US" sz="1800" dirty="0" err="1">
                <a:solidFill>
                  <a:schemeClr val="bg1"/>
                </a:solidFill>
              </a:rPr>
              <a:t>React.createElement</a:t>
            </a:r>
            <a:r>
              <a:rPr lang="en-US" sz="1800" dirty="0">
                <a:solidFill>
                  <a:schemeClr val="bg1"/>
                </a:solidFill>
              </a:rPr>
              <a:t>('h1', {}, 'I do not use JSX!');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>
                <a:solidFill>
                  <a:schemeClr val="bg1"/>
                </a:solidFill>
              </a:rPr>
              <a:t>ReactDOM.render</a:t>
            </a:r>
            <a:r>
              <a:rPr lang="en-US" sz="1800" dirty="0">
                <a:solidFill>
                  <a:schemeClr val="bg1"/>
                </a:solidFill>
              </a:rPr>
              <a:t>(</a:t>
            </a:r>
            <a:r>
              <a:rPr lang="en-US" sz="1800" dirty="0" err="1">
                <a:solidFill>
                  <a:schemeClr val="bg1"/>
                </a:solidFill>
              </a:rPr>
              <a:t>myelement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document.getElementById</a:t>
            </a:r>
            <a:r>
              <a:rPr lang="en-US" sz="1800" dirty="0">
                <a:solidFill>
                  <a:schemeClr val="bg1"/>
                </a:solidFill>
              </a:rPr>
              <a:t>('root'));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9910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Props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Props are like function arguments in JavaScript and attributes in HTML.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 </a:t>
            </a:r>
            <a:r>
              <a:rPr lang="en-US" sz="1800" dirty="0" err="1"/>
              <a:t>myelement</a:t>
            </a:r>
            <a:r>
              <a:rPr lang="en-US" sz="1800" dirty="0"/>
              <a:t> = &lt;Car brand="Ford" /&gt;;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function Car(props)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  return &lt;h2&gt;I am a { </a:t>
            </a:r>
            <a:r>
              <a:rPr lang="en-US" sz="1800" dirty="0" err="1"/>
              <a:t>props.brand</a:t>
            </a:r>
            <a:r>
              <a:rPr lang="en-US" sz="1800" dirty="0"/>
              <a:t> }!&lt;/h2&gt;;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35083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Events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can perform actions based on user events.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has the same events as HTML: click, change, mouseover etc.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&lt;button </a:t>
            </a:r>
            <a:r>
              <a:rPr lang="en-US" sz="1800" dirty="0" err="1"/>
              <a:t>onClick</a:t>
            </a:r>
            <a:r>
              <a:rPr lang="en-US" sz="1800" dirty="0"/>
              <a:t>={shoot}&gt;Take the Shot!&lt;/button&gt;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HTML: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&lt;button onclick="shoot()"&gt;Take the Shot!&lt;/button&gt;</a:t>
            </a:r>
          </a:p>
        </p:txBody>
      </p:sp>
    </p:spTree>
    <p:extLst>
      <p:ext uri="{BB962C8B-B14F-4D97-AF65-F5344CB8AC3E}">
        <p14:creationId xmlns:p14="http://schemas.microsoft.com/office/powerpoint/2010/main" val="10662247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Conditional Rendering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1"/>
            <a:ext cx="10812693" cy="519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In React, you can conditionally render components.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>
                <a:solidFill>
                  <a:srgbClr val="FFFF00"/>
                </a:solidFill>
              </a:rPr>
              <a:t>If Statement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We can use the if JavaScript operator to decide which component to render.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Sample Components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function </a:t>
            </a:r>
            <a:r>
              <a:rPr lang="en-US" dirty="0" err="1"/>
              <a:t>MissedGoal</a:t>
            </a:r>
            <a:r>
              <a:rPr lang="en-US" dirty="0"/>
              <a:t>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return &lt;h1&gt;MISSED!&lt;/h1&gt;;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function </a:t>
            </a:r>
            <a:r>
              <a:rPr lang="en-US" dirty="0" err="1"/>
              <a:t>MadeGoal</a:t>
            </a:r>
            <a:r>
              <a:rPr lang="en-US" dirty="0"/>
              <a:t>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return &lt;h1&gt;Goal!&lt;/h1&gt;;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165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Lists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1"/>
            <a:ext cx="10812693" cy="519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In React, you will render lists with some type of loop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The JavaScript map() array method is generally the preferred method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20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2000" dirty="0"/>
              <a:t>Keys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Keys allow React to keep track of elements.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This way, if an item is updated or removed, only that item will be re-rendered instead of the entire list.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Keys need to be unique to each sibling. But they can be duplicated globally.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1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3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" name="Google Shape;331;p3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332" name="Google Shape;332;p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333" name="Google Shape;333;p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7" name="Google Shape;337;p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9" name="Google Shape;339;p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0" name="Google Shape;340;p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3" name="Google Shape;343;p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44" name="Google Shape;344;p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345" name="Google Shape;345;p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6" name="Google Shape;346;p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7" name="Google Shape;347;p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48" name="Google Shape;348;p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1" name="Google Shape;351;p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3" name="Google Shape;353;p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5" name="Google Shape;355;p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6" name="Google Shape;356;p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9" name="Google Shape;359;p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61" name="Google Shape;361;p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2" name="Google Shape;362;p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5" name="Google Shape;365;p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7" name="Google Shape;367;p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9" name="Google Shape;369;p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1" name="Google Shape;371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72" name="Google Shape;372;p3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73" name="Google Shape;37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4712" y="641985"/>
            <a:ext cx="10609263" cy="5203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Forms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1"/>
            <a:ext cx="10812693" cy="519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uses forms to allow users to interact with the web page.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function </a:t>
            </a:r>
            <a:r>
              <a:rPr lang="en-US" dirty="0" err="1"/>
              <a:t>MyForm</a:t>
            </a:r>
            <a:r>
              <a:rPr lang="en-US" dirty="0"/>
              <a:t>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return (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  &lt;form&gt;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    &lt;label&gt;Enter your name: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      &lt;input type="text" /&gt;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    &lt;/label&gt;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  &lt;/form&gt;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  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/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dirty="0" err="1"/>
              <a:t>ReactDOM.render</a:t>
            </a:r>
            <a:r>
              <a:rPr lang="en-US" dirty="0"/>
              <a:t>(&lt;</a:t>
            </a:r>
            <a:r>
              <a:rPr lang="en-US" dirty="0" err="1"/>
              <a:t>MyForm</a:t>
            </a:r>
            <a:r>
              <a:rPr lang="en-US" dirty="0"/>
              <a:t> /&gt;, </a:t>
            </a:r>
            <a:r>
              <a:rPr lang="en-US" dirty="0" err="1"/>
              <a:t>document.getElementById</a:t>
            </a:r>
            <a:r>
              <a:rPr lang="en-US" dirty="0"/>
              <a:t>('root'));</a:t>
            </a:r>
          </a:p>
        </p:txBody>
      </p:sp>
    </p:spTree>
    <p:extLst>
      <p:ext uri="{BB962C8B-B14F-4D97-AF65-F5344CB8AC3E}">
        <p14:creationId xmlns:p14="http://schemas.microsoft.com/office/powerpoint/2010/main" val="18828936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Router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1"/>
            <a:ext cx="10812693" cy="519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Declarative routing for React web applications.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Add React Router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npm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-D react-router-</a:t>
            </a:r>
            <a:r>
              <a:rPr lang="en-US" sz="1800" dirty="0" err="1"/>
              <a:t>dom</a:t>
            </a: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Folder Structure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To create an application with multiple page routes, let's first start with the file structure.</a:t>
            </a:r>
          </a:p>
        </p:txBody>
      </p:sp>
    </p:spTree>
    <p:extLst>
      <p:ext uri="{BB962C8B-B14F-4D97-AF65-F5344CB8AC3E}">
        <p14:creationId xmlns:p14="http://schemas.microsoft.com/office/powerpoint/2010/main" val="1999641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CSS Styling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1"/>
            <a:ext cx="10812693" cy="5195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There are many ways to style React with CSS, this tutorial will take a closer look at three common ways:</a:t>
            </a:r>
          </a:p>
          <a:p>
            <a:pPr marL="447675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Tx/>
              <a:buChar char="-"/>
            </a:pPr>
            <a:r>
              <a:rPr lang="en-US" sz="1800" dirty="0"/>
              <a:t>Inline styling</a:t>
            </a:r>
          </a:p>
          <a:p>
            <a:pPr marL="904875" lvl="1" indent="-285750">
              <a:spcBef>
                <a:spcPts val="1000"/>
              </a:spcBef>
              <a:buSzPct val="125000"/>
              <a:buFontTx/>
              <a:buChar char="-"/>
            </a:pPr>
            <a:r>
              <a:rPr lang="en-US" sz="1600" dirty="0"/>
              <a:t>To style an element with the inline style attribute, the value must be a JavaScript object:</a:t>
            </a:r>
          </a:p>
          <a:p>
            <a:pPr marL="447675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Tx/>
              <a:buChar char="-"/>
            </a:pPr>
            <a:r>
              <a:rPr lang="en-US" sz="1800" dirty="0"/>
              <a:t>CSS stylesheets</a:t>
            </a:r>
          </a:p>
          <a:p>
            <a:pPr marL="904875" lvl="1" indent="-285750">
              <a:spcBef>
                <a:spcPts val="1000"/>
              </a:spcBef>
              <a:buSzPct val="125000"/>
              <a:buFontTx/>
              <a:buChar char="-"/>
            </a:pPr>
            <a:r>
              <a:rPr lang="en-US" sz="1600" dirty="0"/>
              <a:t>You can write your CSS styling in a separate file, just save the file with the .</a:t>
            </a:r>
            <a:r>
              <a:rPr lang="en-US" sz="1600" dirty="0" err="1"/>
              <a:t>css</a:t>
            </a:r>
            <a:r>
              <a:rPr lang="en-US" sz="1600" dirty="0"/>
              <a:t> file extension, and import it in your application.</a:t>
            </a:r>
          </a:p>
          <a:p>
            <a:pPr marL="447675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Tx/>
              <a:buChar char="-"/>
            </a:pPr>
            <a:r>
              <a:rPr lang="en-US" sz="1800" dirty="0"/>
              <a:t>CSS Modules</a:t>
            </a:r>
          </a:p>
          <a:p>
            <a:pPr marL="904875" lvl="1" indent="-285750">
              <a:spcBef>
                <a:spcPts val="1000"/>
              </a:spcBef>
              <a:buSzPct val="125000"/>
              <a:buFontTx/>
              <a:buChar char="-"/>
            </a:pPr>
            <a:r>
              <a:rPr lang="en-US" sz="1600" dirty="0"/>
              <a:t>CSS Modules are convenient for components that are placed in separate files.</a:t>
            </a:r>
          </a:p>
        </p:txBody>
      </p:sp>
    </p:spTree>
    <p:extLst>
      <p:ext uri="{BB962C8B-B14F-4D97-AF65-F5344CB8AC3E}">
        <p14:creationId xmlns:p14="http://schemas.microsoft.com/office/powerpoint/2010/main" val="5911587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6"/>
          <p:cNvSpPr txBox="1">
            <a:spLocks noGrp="1"/>
          </p:cNvSpPr>
          <p:nvPr>
            <p:ph type="title"/>
          </p:nvPr>
        </p:nvSpPr>
        <p:spPr>
          <a:xfrm>
            <a:off x="2668288" y="293934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/>
              <a:t>COMPONENTS</a:t>
            </a:r>
            <a:endParaRPr/>
          </a:p>
        </p:txBody>
      </p:sp>
      <p:pic>
        <p:nvPicPr>
          <p:cNvPr id="708" name="Google Shape;708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Google Shape;713;p17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4" name="Google Shape;714;p1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15" name="Google Shape;715;p1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716" name="Google Shape;716;p1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0" name="Google Shape;720;p1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2" name="Google Shape;722;p1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3" name="Google Shape;723;p1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1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6" name="Google Shape;726;p1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27" name="Google Shape;727;p1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28" name="Google Shape;728;p1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9" name="Google Shape;729;p1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0" name="Google Shape;730;p1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1" name="Google Shape;731;p1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4" name="Google Shape;734;p1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6" name="Google Shape;736;p1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1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8" name="Google Shape;738;p1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9" name="Google Shape;739;p1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1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2" name="Google Shape;742;p1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3" name="Google Shape;743;p17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744" name="Google Shape;744;p1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5" name="Google Shape;745;p1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1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8" name="Google Shape;748;p1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1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50" name="Google Shape;750;p1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1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52" name="Google Shape;752;p1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1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4" name="Google Shape;754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55" name="Google Shape;755;p17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756" name="Google Shape;756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52662" y="1457325"/>
            <a:ext cx="7686675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1" name="Google Shape;761;p18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2" name="Google Shape;762;p1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63" name="Google Shape;763;p1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764" name="Google Shape;764;p1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68" name="Google Shape;768;p1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1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0" name="Google Shape;770;p1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1" name="Google Shape;771;p1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1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4" name="Google Shape;774;p1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75" name="Google Shape;775;p1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76" name="Google Shape;776;p1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7" name="Google Shape;777;p1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8" name="Google Shape;778;p1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79" name="Google Shape;779;p1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1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1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82" name="Google Shape;782;p1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1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84" name="Google Shape;784;p1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1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86" name="Google Shape;786;p1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87" name="Google Shape;787;p1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1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90" name="Google Shape;790;p1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" name="Google Shape;791;p1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792" name="Google Shape;792;p1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93" name="Google Shape;793;p1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96" name="Google Shape;796;p1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98" name="Google Shape;798;p1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1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00" name="Google Shape;800;p1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1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2" name="Google Shape;802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03" name="Google Shape;803;p18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04" name="Google Shape;804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35212" y="1171114"/>
            <a:ext cx="7696200" cy="39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9" name="Google Shape;809;p19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0" name="Google Shape;810;p19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11" name="Google Shape;811;p19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812" name="Google Shape;812;p1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9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19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6" name="Google Shape;816;p19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19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8" name="Google Shape;818;p19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9" name="Google Shape;819;p19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19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19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2" name="Google Shape;822;p1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23" name="Google Shape;823;p1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824" name="Google Shape;824;p19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5" name="Google Shape;825;p19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6" name="Google Shape;826;p19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7" name="Google Shape;827;p19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0" name="Google Shape;830;p19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2" name="Google Shape;832;p1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19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4" name="Google Shape;834;p19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5" name="Google Shape;835;p19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9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9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8" name="Google Shape;838;p19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9" name="Google Shape;839;p1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40" name="Google Shape;840;p19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1" name="Google Shape;841;p19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19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4" name="Google Shape;844;p19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19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6" name="Google Shape;846;p19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19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8" name="Google Shape;848;p19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9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0" name="Google Shape;850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51" name="Google Shape;851;p19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52" name="Google Shape;852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35200" y="1274763"/>
            <a:ext cx="7648575" cy="39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Components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/>
              <a:t>Components are independent and reusable bits of code. 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/>
              <a:t>Components come in two types, Class components and Function components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/>
              <a:t>Creating Class component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/>
              <a:t>When creating a React component, the component's name must start with an upper case letter.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rgbClr val="FFFF00"/>
                </a:solidFill>
              </a:rPr>
              <a:t>Class Component:</a:t>
            </a:r>
            <a:endParaRPr lang="en-US" sz="1400" dirty="0">
              <a:solidFill>
                <a:schemeClr val="bg1"/>
              </a:solidFill>
            </a:endParaRP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class Customer extends </a:t>
            </a:r>
            <a:r>
              <a:rPr lang="en-US" sz="1400" dirty="0" err="1">
                <a:solidFill>
                  <a:schemeClr val="bg1"/>
                </a:solidFill>
              </a:rPr>
              <a:t>React.Component</a:t>
            </a:r>
            <a:r>
              <a:rPr lang="en-US" sz="1400" dirty="0">
                <a:solidFill>
                  <a:schemeClr val="bg1"/>
                </a:solidFill>
              </a:rPr>
              <a:t>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  render()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    return &lt;h2&gt;Hi, I am a </a:t>
            </a:r>
            <a:r>
              <a:rPr lang="en-US" sz="1400" dirty="0" err="1">
                <a:solidFill>
                  <a:schemeClr val="bg1"/>
                </a:solidFill>
              </a:rPr>
              <a:t>Jok</a:t>
            </a:r>
            <a:r>
              <a:rPr lang="en-US" sz="1400" dirty="0">
                <a:solidFill>
                  <a:schemeClr val="bg1"/>
                </a:solidFill>
              </a:rPr>
              <a:t>!&lt;/h2&gt;;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  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rgbClr val="FFFF00"/>
                </a:solidFill>
              </a:rPr>
              <a:t>Function Component: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function Customer()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  return &lt;h2&gt;Hi, I am a </a:t>
            </a:r>
            <a:r>
              <a:rPr lang="en-US" sz="1400" dirty="0" err="1">
                <a:solidFill>
                  <a:schemeClr val="bg1"/>
                </a:solidFill>
              </a:rPr>
              <a:t>Jok</a:t>
            </a:r>
            <a:r>
              <a:rPr lang="en-US" sz="1400" dirty="0">
                <a:solidFill>
                  <a:schemeClr val="bg1"/>
                </a:solidFill>
              </a:rPr>
              <a:t>!&lt;/h2&gt;;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400" dirty="0">
                <a:solidFill>
                  <a:schemeClr val="bg1"/>
                </a:solidFill>
              </a:rPr>
              <a:t>}</a:t>
            </a:r>
            <a:endParaRPr lang="en-US" sz="14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957208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Components Lifecycle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Each component has several “lifecycle methods” that you can override to run code at particular times in the process.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Mounting: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These methods are called in the following order when an instance of a component is being created and inserted into the DOM: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constructor()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static </a:t>
            </a:r>
            <a:r>
              <a:rPr lang="en-US" sz="1800" dirty="0" err="1">
                <a:solidFill>
                  <a:schemeClr val="bg2">
                    <a:lumMod val="25000"/>
                    <a:lumOff val="75000"/>
                  </a:schemeClr>
                </a:solidFill>
              </a:rPr>
              <a:t>getDerivedStateFromProps</a:t>
            </a:r>
            <a:r>
              <a:rPr lang="en-US" sz="18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()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render()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componentDidMount</a:t>
            </a:r>
            <a:r>
              <a:rPr lang="en-US" sz="1800" dirty="0"/>
              <a:t>()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633118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2" y="609600"/>
            <a:ext cx="9284977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Components </a:t>
            </a:r>
            <a:r>
              <a:rPr lang="en-US" dirty="0" err="1"/>
              <a:t>componentDidMount</a:t>
            </a:r>
            <a:r>
              <a:rPr lang="en-US" dirty="0"/>
              <a:t>()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If you need to load data from a remote endpoint, this is a good place to instantiate the network request.</a:t>
            </a:r>
          </a:p>
        </p:txBody>
      </p:sp>
    </p:spTree>
    <p:extLst>
      <p:ext uri="{BB962C8B-B14F-4D97-AF65-F5344CB8AC3E}">
        <p14:creationId xmlns:p14="http://schemas.microsoft.com/office/powerpoint/2010/main" val="189803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9" name="Google Shape;379;p4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380" name="Google Shape;380;p4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381" name="Google Shape;381;p4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5" name="Google Shape;385;p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7" name="Google Shape;387;p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8" name="Google Shape;388;p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1" name="Google Shape;391;p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2" name="Google Shape;392;p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393" name="Google Shape;393;p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4" name="Google Shape;394;p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5" name="Google Shape;395;p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6" name="Google Shape;396;p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9" name="Google Shape;399;p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1" name="Google Shape;401;p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3" name="Google Shape;403;p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4" name="Google Shape;404;p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07" name="Google Shape;407;p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" name="Google Shape;408;p4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09" name="Google Shape;409;p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0" name="Google Shape;410;p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3" name="Google Shape;413;p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5" name="Google Shape;415;p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7" name="Google Shape;417;p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9" name="Google Shape;41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20" name="Google Shape;420;p4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21" name="Google Shape;421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4018" y="643467"/>
            <a:ext cx="8603964" cy="557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20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8" name="Google Shape;858;p20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59" name="Google Shape;859;p20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860" name="Google Shape;860;p20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64" name="Google Shape;864;p20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0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66" name="Google Shape;866;p20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67" name="Google Shape;867;p20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0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0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70" name="Google Shape;870;p20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71" name="Google Shape;871;p2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872" name="Google Shape;872;p20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73" name="Google Shape;873;p20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74" name="Google Shape;874;p20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75" name="Google Shape;875;p20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0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78" name="Google Shape;878;p20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0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0" name="Google Shape;880;p20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0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2" name="Google Shape;882;p20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3" name="Google Shape;883;p20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0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0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6" name="Google Shape;886;p20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" name="Google Shape;887;p20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88" name="Google Shape;888;p20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89" name="Google Shape;889;p20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0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0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92" name="Google Shape;892;p20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94" name="Google Shape;894;p20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0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96" name="Google Shape;896;p20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8" name="Google Shape;898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99" name="Google Shape;899;p20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00" name="Google Shape;900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43125" y="1638300"/>
            <a:ext cx="7905750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5" name="Google Shape;905;p21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6" name="Google Shape;906;p2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07" name="Google Shape;907;p2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08" name="Google Shape;908;p2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12" name="Google Shape;912;p2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14" name="Google Shape;914;p2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15" name="Google Shape;915;p2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18" name="Google Shape;918;p2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19" name="Google Shape;919;p2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920" name="Google Shape;920;p2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21" name="Google Shape;921;p2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22" name="Google Shape;922;p2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23" name="Google Shape;923;p2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26" name="Google Shape;926;p2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28" name="Google Shape;928;p2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30" name="Google Shape;930;p2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31" name="Google Shape;931;p2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34" name="Google Shape;934;p2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5" name="Google Shape;935;p2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936" name="Google Shape;936;p2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37" name="Google Shape;937;p2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40" name="Google Shape;940;p2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42" name="Google Shape;942;p2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44" name="Google Shape;944;p2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6" name="Google Shape;946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47" name="Google Shape;947;p21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48" name="Google Shape;948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71712" y="1681162"/>
            <a:ext cx="7648575" cy="3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" name="Google Shape;953;p22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4" name="Google Shape;954;p2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55" name="Google Shape;955;p2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56" name="Google Shape;956;p2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60" name="Google Shape;960;p2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62" name="Google Shape;962;p2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63" name="Google Shape;963;p2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66" name="Google Shape;966;p2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67" name="Google Shape;967;p2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968" name="Google Shape;968;p2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69" name="Google Shape;969;p2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0" name="Google Shape;970;p2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1" name="Google Shape;971;p2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4" name="Google Shape;974;p2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6" name="Google Shape;976;p2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8" name="Google Shape;978;p2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79" name="Google Shape;979;p2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82" name="Google Shape;982;p2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" name="Google Shape;983;p2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984" name="Google Shape;984;p2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85" name="Google Shape;985;p2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88" name="Google Shape;988;p2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90" name="Google Shape;990;p2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992" name="Google Shape;992;p2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4" name="Google Shape;994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95" name="Google Shape;995;p22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96" name="Google Shape;996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05025" y="1428750"/>
            <a:ext cx="7981950" cy="40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3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2" name="Google Shape;1002;p23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003" name="Google Shape;1003;p2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004" name="Google Shape;1004;p2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08" name="Google Shape;1008;p2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0" name="Google Shape;1010;p2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1" name="Google Shape;1011;p2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4" name="Google Shape;1014;p2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15" name="Google Shape;1015;p2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016" name="Google Shape;1016;p2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7" name="Google Shape;1017;p2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8" name="Google Shape;1018;p2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19" name="Google Shape;1019;p2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22" name="Google Shape;1022;p2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24" name="Google Shape;1024;p2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26" name="Google Shape;1026;p2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27" name="Google Shape;1027;p2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30" name="Google Shape;1030;p2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1" name="Google Shape;1031;p2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032" name="Google Shape;1032;p2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33" name="Google Shape;1033;p2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36" name="Google Shape;1036;p2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38" name="Google Shape;1038;p2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40" name="Google Shape;1040;p2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2" name="Google Shape;1042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43" name="Google Shape;1043;p23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44" name="Google Shape;1044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14600" y="2076450"/>
            <a:ext cx="7162800" cy="27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State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components has a built-in state object.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 state object is where you store property values that belongs to the component.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When the state object changes, the component re-renders.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049325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sz="4000" dirty="0"/>
              <a:t>Session 3</a:t>
            </a:r>
            <a:endParaRPr sz="4000"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4000" dirty="0"/>
              <a:t>- React Hooks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4000" dirty="0"/>
              <a:t>- React Redux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4000" dirty="0"/>
              <a:t>- Ecommerce Stateless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40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377806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Google Shape;1049;p24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0" name="Google Shape;1050;p24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051" name="Google Shape;1051;p24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052" name="Google Shape;1052;p24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56" name="Google Shape;1056;p2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58" name="Google Shape;1058;p2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59" name="Google Shape;1059;p2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62" name="Google Shape;1062;p2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63" name="Google Shape;1063;p2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064" name="Google Shape;1064;p2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65" name="Google Shape;1065;p2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66" name="Google Shape;1066;p2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67" name="Google Shape;1067;p2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4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70" name="Google Shape;1070;p2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72" name="Google Shape;1072;p2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74" name="Google Shape;1074;p2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75" name="Google Shape;1075;p2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78" name="Google Shape;1078;p2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24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080" name="Google Shape;1080;p2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81" name="Google Shape;1081;p2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84" name="Google Shape;1084;p2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86" name="Google Shape;1086;p2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088" name="Google Shape;1088;p2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4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0" name="Google Shape;1090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91" name="Google Shape;1091;p24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92" name="Google Shape;1092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86062" y="1590675"/>
            <a:ext cx="6619875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7" name="Google Shape;1097;p25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8" name="Google Shape;1098;p25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099" name="Google Shape;1099;p2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00" name="Google Shape;1100;p2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04" name="Google Shape;1104;p2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06" name="Google Shape;1106;p2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07" name="Google Shape;1107;p2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10" name="Google Shape;1110;p2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11" name="Google Shape;1111;p2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112" name="Google Shape;1112;p2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13" name="Google Shape;1113;p2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14" name="Google Shape;1114;p2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15" name="Google Shape;1115;p2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18" name="Google Shape;1118;p2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20" name="Google Shape;1120;p2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22" name="Google Shape;1122;p2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23" name="Google Shape;1123;p2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26" name="Google Shape;1126;p2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29" name="Google Shape;1129;p2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32" name="Google Shape;1132;p2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34" name="Google Shape;1134;p2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36" name="Google Shape;1136;p2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8" name="Google Shape;1138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39" name="Google Shape;1139;p25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140" name="Google Shape;1140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86012" y="2157412"/>
            <a:ext cx="7419975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Hooks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Hooks allow function components to have access to state and other React features. Because of this, class components are generally no longer needed.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Hooks were added to React in version 16.8.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Hooks allow us to "hook" into React features such as state and lifecycle methods.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94976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</a:t>
            </a:r>
            <a:r>
              <a:rPr lang="en-US" dirty="0" err="1"/>
              <a:t>useState</a:t>
            </a:r>
            <a:r>
              <a:rPr lang="en-US" dirty="0"/>
              <a:t> Hook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 React </a:t>
            </a:r>
            <a:r>
              <a:rPr lang="en-US" sz="1800" dirty="0" err="1"/>
              <a:t>useState</a:t>
            </a:r>
            <a:r>
              <a:rPr lang="en-US" sz="1800" dirty="0"/>
              <a:t> Hook allows us to track state in a function component.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State generally refers to data or properties that need to be tracking in an application.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>
                <a:solidFill>
                  <a:srgbClr val="FFFF00"/>
                </a:solidFill>
              </a:rPr>
              <a:t>Initialize </a:t>
            </a:r>
            <a:r>
              <a:rPr lang="en-US" sz="1800" dirty="0" err="1">
                <a:solidFill>
                  <a:srgbClr val="FFFF00"/>
                </a:solidFill>
              </a:rPr>
              <a:t>useState</a:t>
            </a:r>
            <a:r>
              <a:rPr lang="en-US" sz="1800" dirty="0">
                <a:solidFill>
                  <a:srgbClr val="FFFF00"/>
                </a:solidFill>
              </a:rPr>
              <a:t> 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import { </a:t>
            </a:r>
            <a:r>
              <a:rPr lang="en-US" sz="1800" dirty="0" err="1"/>
              <a:t>useState</a:t>
            </a:r>
            <a:r>
              <a:rPr lang="en-US" sz="1800" dirty="0"/>
              <a:t> } from "react";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function </a:t>
            </a:r>
            <a:r>
              <a:rPr lang="en-US" sz="1800" dirty="0" err="1"/>
              <a:t>FavoriteColor</a:t>
            </a:r>
            <a:r>
              <a:rPr lang="en-US" sz="1800" dirty="0"/>
              <a:t>() {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  const [color, </a:t>
            </a:r>
            <a:r>
              <a:rPr lang="en-US" sz="1800" dirty="0" err="1"/>
              <a:t>setColor</a:t>
            </a:r>
            <a:r>
              <a:rPr lang="en-US" sz="1800" dirty="0"/>
              <a:t>] = </a:t>
            </a:r>
            <a:r>
              <a:rPr lang="en-US" sz="1800" dirty="0" err="1"/>
              <a:t>useState</a:t>
            </a:r>
            <a:r>
              <a:rPr lang="en-US" sz="1800" dirty="0"/>
              <a:t>("");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}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32481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/>
              <a:t>WHAT IS REACT ?</a:t>
            </a:r>
            <a:endParaRPr/>
          </a:p>
        </p:txBody>
      </p:sp>
      <p:sp>
        <p:nvSpPr>
          <p:cNvPr id="427" name="Google Shape;427;p5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Open source library for building user interfaces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NOT A FRAMEWORK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Focus on UI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Rich Ecosystem</a:t>
            </a:r>
            <a:endParaRPr/>
          </a:p>
          <a:p>
            <a:pPr marL="285750" lvl="0" indent="-95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endParaRPr sz="2400"/>
          </a:p>
        </p:txBody>
      </p:sp>
      <p:pic>
        <p:nvPicPr>
          <p:cNvPr id="428" name="Google Shape;428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</a:t>
            </a:r>
            <a:r>
              <a:rPr lang="en-US" dirty="0" err="1"/>
              <a:t>useEffect</a:t>
            </a:r>
            <a:r>
              <a:rPr lang="en-US" dirty="0"/>
              <a:t> Hook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The </a:t>
            </a:r>
            <a:r>
              <a:rPr lang="en-US" sz="1800" dirty="0" err="1"/>
              <a:t>useEffect</a:t>
            </a:r>
            <a:r>
              <a:rPr lang="en-US" sz="1800" dirty="0"/>
              <a:t> Hook allows you to perform side effects in your components.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Some examples of side effects are: fetching data, directly updating the DOM, and timers.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useEffect</a:t>
            </a:r>
            <a:r>
              <a:rPr lang="en-US" sz="1800" dirty="0"/>
              <a:t> accepts two arguments. The second argument is optional.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 err="1"/>
              <a:t>useEffect</a:t>
            </a:r>
            <a:r>
              <a:rPr lang="en-US" sz="1800" dirty="0"/>
              <a:t>(&lt;function&gt;, &lt;dependency&gt;)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45121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</a:t>
            </a:r>
            <a:r>
              <a:rPr lang="en-US" dirty="0" err="1"/>
              <a:t>useContext</a:t>
            </a:r>
            <a:r>
              <a:rPr lang="en-US" dirty="0"/>
              <a:t> Hook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React Context is a way to manage state globally.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It can be used together with the </a:t>
            </a:r>
            <a:r>
              <a:rPr lang="en-US" sz="1800" dirty="0" err="1"/>
              <a:t>useState</a:t>
            </a:r>
            <a:r>
              <a:rPr lang="en-US" sz="1800" dirty="0"/>
              <a:t> Hook to share state between deeply nested components more easily than with </a:t>
            </a:r>
            <a:r>
              <a:rPr lang="en-US" sz="1800" dirty="0" err="1"/>
              <a:t>useState</a:t>
            </a:r>
            <a:r>
              <a:rPr lang="en-US" sz="1800"/>
              <a:t> alone.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8094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6"/>
          <p:cNvSpPr txBox="1">
            <a:spLocks noGrp="1"/>
          </p:cNvSpPr>
          <p:nvPr>
            <p:ph type="title"/>
          </p:nvPr>
        </p:nvSpPr>
        <p:spPr>
          <a:xfrm>
            <a:off x="1608923" y="2827827"/>
            <a:ext cx="5427497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sz="3600" dirty="0"/>
              <a:t>React Component Redux</a:t>
            </a:r>
            <a:endParaRPr sz="3600" dirty="0"/>
          </a:p>
        </p:txBody>
      </p:sp>
      <p:pic>
        <p:nvPicPr>
          <p:cNvPr id="1146" name="Google Shape;114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93546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dirty="0"/>
              <a:t>React Redux</a:t>
            </a:r>
            <a:endParaRPr dirty="0"/>
          </a:p>
        </p:txBody>
      </p:sp>
      <p:sp>
        <p:nvSpPr>
          <p:cNvPr id="592" name="Google Shape;592;p11"/>
          <p:cNvSpPr txBox="1">
            <a:spLocks noGrp="1"/>
          </p:cNvSpPr>
          <p:nvPr>
            <p:ph type="body" idx="1"/>
          </p:nvPr>
        </p:nvSpPr>
        <p:spPr>
          <a:xfrm>
            <a:off x="1007600" y="1361082"/>
            <a:ext cx="9641815" cy="485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Redux is a predictable state container for JavaScript apps. As the application grows, it becomes difficult to keep it organized and maintain data flow.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Redux solves this problem by managing application’s state with a single global object called Store.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b="1" dirty="0"/>
              <a:t>Installation:</a:t>
            </a:r>
          </a:p>
          <a:p>
            <a:pPr marL="285750" lvl="0" indent="-12382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rPr lang="en-US" sz="1800" dirty="0"/>
              <a:t>NodeJS and NPM should be installed before hand</a:t>
            </a:r>
          </a:p>
        </p:txBody>
      </p:sp>
    </p:spTree>
    <p:extLst>
      <p:ext uri="{BB962C8B-B14F-4D97-AF65-F5344CB8AC3E}">
        <p14:creationId xmlns:p14="http://schemas.microsoft.com/office/powerpoint/2010/main" val="32665095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Google Shape;1199;p28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0" name="Google Shape;1200;p2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01" name="Google Shape;1201;p2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202" name="Google Shape;1202;p2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06" name="Google Shape;1206;p2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08" name="Google Shape;1208;p2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09" name="Google Shape;1209;p2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12" name="Google Shape;1212;p2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13" name="Google Shape;1213;p2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214" name="Google Shape;1214;p2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15" name="Google Shape;1215;p2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16" name="Google Shape;1216;p2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17" name="Google Shape;1217;p2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0" name="Google Shape;1220;p2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2" name="Google Shape;1222;p2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4" name="Google Shape;1224;p2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5" name="Google Shape;1225;p2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8" name="Google Shape;1228;p2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9" name="Google Shape;1229;p2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230" name="Google Shape;1230;p2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31" name="Google Shape;1231;p2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34" name="Google Shape;1234;p2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36" name="Google Shape;1236;p2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38" name="Google Shape;1238;p2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0" name="Google Shape;1240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41" name="Google Shape;1241;p28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242" name="Google Shape;1242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4999" y="1577975"/>
            <a:ext cx="518160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3" name="Google Shape;1243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635555" y="1730375"/>
            <a:ext cx="4791075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6"/>
          <p:cNvSpPr txBox="1">
            <a:spLocks noGrp="1"/>
          </p:cNvSpPr>
          <p:nvPr>
            <p:ph type="title"/>
          </p:nvPr>
        </p:nvSpPr>
        <p:spPr>
          <a:xfrm>
            <a:off x="2668288" y="293934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sz="3600"/>
              <a:t>INTRODUCING JSX</a:t>
            </a:r>
            <a:endParaRPr sz="3600"/>
          </a:p>
        </p:txBody>
      </p:sp>
      <p:pic>
        <p:nvPicPr>
          <p:cNvPr id="1146" name="Google Shape;114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27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2" name="Google Shape;1152;p2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53" name="Google Shape;1153;p2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54" name="Google Shape;1154;p2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58" name="Google Shape;1158;p2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0" name="Google Shape;1160;p2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1" name="Google Shape;1161;p2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4" name="Google Shape;1164;p2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65" name="Google Shape;1165;p2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166" name="Google Shape;1166;p2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7" name="Google Shape;1167;p2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8" name="Google Shape;1168;p2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69" name="Google Shape;1169;p2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72" name="Google Shape;1172;p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74" name="Google Shape;1174;p2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76" name="Google Shape;1176;p2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77" name="Google Shape;1177;p2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80" name="Google Shape;1180;p2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1" name="Google Shape;1181;p27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182" name="Google Shape;1182;p2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83" name="Google Shape;1183;p2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86" name="Google Shape;1186;p2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88" name="Google Shape;1188;p2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190" name="Google Shape;1190;p2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92" name="Google Shape;1192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93" name="Google Shape;1193;p27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194" name="Google Shape;1194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24087" y="1947862"/>
            <a:ext cx="7743825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29"/>
          <p:cNvSpPr txBox="1">
            <a:spLocks noGrp="1"/>
          </p:cNvSpPr>
          <p:nvPr>
            <p:ph type="title"/>
          </p:nvPr>
        </p:nvSpPr>
        <p:spPr>
          <a:xfrm>
            <a:off x="2668288" y="293934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sz="3600"/>
              <a:t>PROPS AND STATE</a:t>
            </a:r>
            <a:endParaRPr/>
          </a:p>
        </p:txBody>
      </p:sp>
      <p:pic>
        <p:nvPicPr>
          <p:cNvPr id="1249" name="Google Shape;1249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4" name="Google Shape;1254;p30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5" name="Google Shape;1255;p30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56" name="Google Shape;1256;p30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257" name="Google Shape;1257;p30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61" name="Google Shape;1261;p30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63" name="Google Shape;1263;p30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64" name="Google Shape;1264;p30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67" name="Google Shape;1267;p30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68" name="Google Shape;1268;p3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269" name="Google Shape;1269;p30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0" name="Google Shape;1270;p30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1" name="Google Shape;1271;p30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2" name="Google Shape;1272;p30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5" name="Google Shape;1275;p30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0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7" name="Google Shape;1277;p30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0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79" name="Google Shape;1279;p30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0" name="Google Shape;1280;p30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3" name="Google Shape;1283;p30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4" name="Google Shape;1284;p30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285" name="Google Shape;1285;p30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6" name="Google Shape;1286;p30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9" name="Google Shape;1289;p30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91" name="Google Shape;1291;p30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93" name="Google Shape;1293;p30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5" name="Google Shape;1295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96" name="Google Shape;1296;p30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297" name="Google Shape;1297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1062" y="833437"/>
            <a:ext cx="10429875" cy="519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1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3" name="Google Shape;1303;p3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04" name="Google Shape;1304;p3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05" name="Google Shape;1305;p3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09" name="Google Shape;1309;p3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1" name="Google Shape;1311;p3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2" name="Google Shape;1312;p3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5" name="Google Shape;1315;p3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16" name="Google Shape;1316;p3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1317" name="Google Shape;1317;p3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8" name="Google Shape;1318;p3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9" name="Google Shape;1319;p3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0" name="Google Shape;1320;p3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3" name="Google Shape;1323;p3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5" name="Google Shape;1325;p3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7" name="Google Shape;1327;p3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8" name="Google Shape;1328;p3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1" name="Google Shape;1331;p3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2" name="Google Shape;1332;p3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333" name="Google Shape;1333;p3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4" name="Google Shape;1334;p3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7" name="Google Shape;1337;p3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9" name="Google Shape;1339;p3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41" name="Google Shape;1341;p3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3" name="Google Shape;1343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44" name="Google Shape;1344;p31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345" name="Google Shape;1345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4018" y="643467"/>
            <a:ext cx="8603964" cy="557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7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/>
              <a:t>WHY LEARN REACT ?</a:t>
            </a:r>
            <a:endParaRPr/>
          </a:p>
        </p:txBody>
      </p:sp>
      <p:sp>
        <p:nvSpPr>
          <p:cNvPr id="434" name="Google Shape;434;p6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Created and maintained by Facebook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More than 100K starts in GitHub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Huge Community</a:t>
            </a:r>
            <a:endParaRPr/>
          </a:p>
          <a:p>
            <a:pPr marL="285750" lvl="0" indent="-2857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Char char="-"/>
            </a:pPr>
            <a:r>
              <a:rPr lang="en-US" sz="2400"/>
              <a:t>In demand skills</a:t>
            </a:r>
            <a:endParaRPr sz="2400"/>
          </a:p>
          <a:p>
            <a:pPr marL="285750" lvl="0" indent="-95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endParaRPr sz="2400"/>
          </a:p>
        </p:txBody>
      </p:sp>
      <p:pic>
        <p:nvPicPr>
          <p:cNvPr id="435" name="Google Shape;43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886" y="2477754"/>
            <a:ext cx="3272589" cy="1649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7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1" name="Google Shape;441;p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42" name="Google Shape;442;p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443" name="Google Shape;443;p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47" name="Google Shape;447;p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49" name="Google Shape;449;p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0" name="Google Shape;450;p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3" name="Google Shape;453;p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54" name="Google Shape;454;p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455" name="Google Shape;455;p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6" name="Google Shape;456;p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7" name="Google Shape;457;p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8" name="Google Shape;458;p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61" name="Google Shape;461;p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63" name="Google Shape;463;p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65" name="Google Shape;465;p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66" name="Google Shape;466;p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69" name="Google Shape;469;p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0" name="Google Shape;470;p7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71" name="Google Shape;471;p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2" name="Google Shape;472;p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5" name="Google Shape;475;p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7" name="Google Shape;477;p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9" name="Google Shape;479;p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1" name="Google Shape;481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82" name="Google Shape;482;p7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83" name="Google Shape;48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38587" y="2305050"/>
            <a:ext cx="4314825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8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9" name="Google Shape;489;p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90" name="Google Shape;490;p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491" name="Google Shape;491;p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5" name="Google Shape;495;p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7" name="Google Shape;497;p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8" name="Google Shape;498;p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01" name="Google Shape;501;p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2" name="Google Shape;502;p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503" name="Google Shape;503;p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04" name="Google Shape;504;p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05" name="Google Shape;505;p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06" name="Google Shape;506;p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09" name="Google Shape;509;p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11" name="Google Shape;511;p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13" name="Google Shape;513;p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14" name="Google Shape;514;p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17" name="Google Shape;517;p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" name="Google Shape;518;p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519" name="Google Shape;519;p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0" name="Google Shape;520;p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3" name="Google Shape;523;p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5" name="Google Shape;525;p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27" name="Google Shape;527;p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9" name="Google Shape;529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30" name="Google Shape;530;p8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31" name="Google Shape;531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00337" y="1323975"/>
            <a:ext cx="679132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9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7" name="Google Shape;537;p9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538" name="Google Shape;538;p9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39" name="Google Shape;539;p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9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9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3" name="Google Shape;543;p9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5" name="Google Shape;545;p9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6" name="Google Shape;546;p9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9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9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49" name="Google Shape;549;p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50" name="Google Shape;550;p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551" name="Google Shape;551;p9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2" name="Google Shape;552;p9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3" name="Google Shape;553;p9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4" name="Google Shape;554;p9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9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9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7" name="Google Shape;557;p9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9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59" name="Google Shape;559;p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9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61" name="Google Shape;561;p9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62" name="Google Shape;562;p9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9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9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65" name="Google Shape;565;p9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697C98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6" name="Google Shape;566;p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567" name="Google Shape;567;p9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68" name="Google Shape;568;p9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9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71" name="Google Shape;571;p9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9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73" name="Google Shape;573;p9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9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575" name="Google Shape;575;p9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9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7C96A3">
                      <a:alpha val="80000"/>
                    </a:srgbClr>
                  </a:gs>
                  <a:gs pos="100000">
                    <a:srgbClr val="697C98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7" name="Google Shape;577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78" name="Google Shape;578;p9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79" name="Google Shape;579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62150" y="1495425"/>
            <a:ext cx="8267700" cy="38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3495</TotalTime>
  <Words>1681</Words>
  <Application>Microsoft Office PowerPoint</Application>
  <PresentationFormat>Widescreen</PresentationFormat>
  <Paragraphs>270</Paragraphs>
  <Slides>59</Slides>
  <Notes>59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2" baseType="lpstr">
      <vt:lpstr>Arial</vt:lpstr>
      <vt:lpstr>Twentieth Century</vt:lpstr>
      <vt:lpstr>Circuit</vt:lpstr>
      <vt:lpstr>PowerPoint Presentation</vt:lpstr>
      <vt:lpstr>PowerPoint Presentation</vt:lpstr>
      <vt:lpstr>PowerPoint Presentation</vt:lpstr>
      <vt:lpstr>PowerPoint Presentation</vt:lpstr>
      <vt:lpstr>WHAT IS REACT ?</vt:lpstr>
      <vt:lpstr>WHY LEARN REACT ?</vt:lpstr>
      <vt:lpstr>PowerPoint Presentation</vt:lpstr>
      <vt:lpstr>PowerPoint Presentation</vt:lpstr>
      <vt:lpstr>PowerPoint Presentation</vt:lpstr>
      <vt:lpstr>Tools</vt:lpstr>
      <vt:lpstr>PREREQUISITES :</vt:lpstr>
      <vt:lpstr>ES6 (ECMAScript 6)</vt:lpstr>
      <vt:lpstr>ES6 Classes</vt:lpstr>
      <vt:lpstr>ES6 Arrow Functions</vt:lpstr>
      <vt:lpstr>ES6 Variables</vt:lpstr>
      <vt:lpstr>ES6 Array Methods</vt:lpstr>
      <vt:lpstr>ES6 Destructuring Arrays</vt:lpstr>
      <vt:lpstr>ES6 Modules</vt:lpstr>
      <vt:lpstr>ES6 Ternary Operator</vt:lpstr>
      <vt:lpstr>DEMO : MYFIRST APP</vt:lpstr>
      <vt:lpstr>PowerPoint Presentation</vt:lpstr>
      <vt:lpstr>NPM Install</vt:lpstr>
      <vt:lpstr>PowerPoint Presentation</vt:lpstr>
      <vt:lpstr>React Render HTML</vt:lpstr>
      <vt:lpstr>React JSX</vt:lpstr>
      <vt:lpstr>React Props</vt:lpstr>
      <vt:lpstr>React Events</vt:lpstr>
      <vt:lpstr>React Conditional Rendering</vt:lpstr>
      <vt:lpstr>React Lists</vt:lpstr>
      <vt:lpstr>React Forms</vt:lpstr>
      <vt:lpstr>React Router</vt:lpstr>
      <vt:lpstr>React CSS Styling</vt:lpstr>
      <vt:lpstr>COMPONENTS</vt:lpstr>
      <vt:lpstr>PowerPoint Presentation</vt:lpstr>
      <vt:lpstr>PowerPoint Presentation</vt:lpstr>
      <vt:lpstr>PowerPoint Presentation</vt:lpstr>
      <vt:lpstr>React Components</vt:lpstr>
      <vt:lpstr>React Components Lifecycle</vt:lpstr>
      <vt:lpstr>React Components componentDidMount()</vt:lpstr>
      <vt:lpstr>PowerPoint Presentation</vt:lpstr>
      <vt:lpstr>PowerPoint Presentation</vt:lpstr>
      <vt:lpstr>PowerPoint Presentation</vt:lpstr>
      <vt:lpstr>PowerPoint Presentation</vt:lpstr>
      <vt:lpstr>React State</vt:lpstr>
      <vt:lpstr>Session 3</vt:lpstr>
      <vt:lpstr>PowerPoint Presentation</vt:lpstr>
      <vt:lpstr>PowerPoint Presentation</vt:lpstr>
      <vt:lpstr>React Hooks</vt:lpstr>
      <vt:lpstr>React useState Hook</vt:lpstr>
      <vt:lpstr>React useEffect Hook</vt:lpstr>
      <vt:lpstr>React useContext Hook</vt:lpstr>
      <vt:lpstr>React Component Redux</vt:lpstr>
      <vt:lpstr>React Redux</vt:lpstr>
      <vt:lpstr>PowerPoint Presentation</vt:lpstr>
      <vt:lpstr>INTRODUCING JSX</vt:lpstr>
      <vt:lpstr>PowerPoint Presentation</vt:lpstr>
      <vt:lpstr>PROPS AND STATE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Garcia, Simeon Y.</dc:creator>
  <cp:lastModifiedBy>ASUS</cp:lastModifiedBy>
  <cp:revision>84</cp:revision>
  <dcterms:created xsi:type="dcterms:W3CDTF">2020-12-18T22:20:41Z</dcterms:created>
  <dcterms:modified xsi:type="dcterms:W3CDTF">2022-04-23T03:45:24Z</dcterms:modified>
</cp:coreProperties>
</file>